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F7F8B1C-2DDD-47E6-B9D1-9D7E461A7BD1}" type="datetimeFigureOut">
              <a:rPr lang="ar-IQ" smtClean="0"/>
              <a:pPr/>
              <a:t>19/03/1439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2A9D9C-F489-419B-8846-5358A28710F8}"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F7F8B1C-2DDD-47E6-B9D1-9D7E461A7BD1}" type="datetimeFigureOut">
              <a:rPr lang="ar-IQ" smtClean="0"/>
              <a:pPr/>
              <a:t>19/03/1439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2A9D9C-F489-419B-8846-5358A28710F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F7F8B1C-2DDD-47E6-B9D1-9D7E461A7BD1}" type="datetimeFigureOut">
              <a:rPr lang="ar-IQ" smtClean="0"/>
              <a:pPr/>
              <a:t>19/03/1439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2A9D9C-F489-419B-8846-5358A28710F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F7F8B1C-2DDD-47E6-B9D1-9D7E461A7BD1}" type="datetimeFigureOut">
              <a:rPr lang="ar-IQ" smtClean="0"/>
              <a:pPr/>
              <a:t>19/03/1439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2A9D9C-F489-419B-8846-5358A28710F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F7F8B1C-2DDD-47E6-B9D1-9D7E461A7BD1}" type="datetimeFigureOut">
              <a:rPr lang="ar-IQ" smtClean="0"/>
              <a:pPr/>
              <a:t>19/03/1439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2A9D9C-F489-419B-8846-5358A28710F8}"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F7F8B1C-2DDD-47E6-B9D1-9D7E461A7BD1}" type="datetimeFigureOut">
              <a:rPr lang="ar-IQ" smtClean="0"/>
              <a:pPr/>
              <a:t>19/03/1439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F2A9D9C-F489-419B-8846-5358A28710F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F7F8B1C-2DDD-47E6-B9D1-9D7E461A7BD1}" type="datetimeFigureOut">
              <a:rPr lang="ar-IQ" smtClean="0"/>
              <a:pPr/>
              <a:t>19/03/1439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F2A9D9C-F489-419B-8846-5358A28710F8}"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F7F8B1C-2DDD-47E6-B9D1-9D7E461A7BD1}" type="datetimeFigureOut">
              <a:rPr lang="ar-IQ" smtClean="0"/>
              <a:pPr/>
              <a:t>19/03/1439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F2A9D9C-F489-419B-8846-5358A28710F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F7F8B1C-2DDD-47E6-B9D1-9D7E461A7BD1}" type="datetimeFigureOut">
              <a:rPr lang="ar-IQ" smtClean="0"/>
              <a:pPr/>
              <a:t>19/03/1439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F2A9D9C-F489-419B-8846-5358A28710F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F7F8B1C-2DDD-47E6-B9D1-9D7E461A7BD1}" type="datetimeFigureOut">
              <a:rPr lang="ar-IQ" smtClean="0"/>
              <a:pPr/>
              <a:t>19/03/1439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F2A9D9C-F489-419B-8846-5358A28710F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F7F8B1C-2DDD-47E6-B9D1-9D7E461A7BD1}" type="datetimeFigureOut">
              <a:rPr lang="ar-IQ" smtClean="0"/>
              <a:pPr/>
              <a:t>19/03/1439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F2A9D9C-F489-419B-8846-5358A28710F8}"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F7F8B1C-2DDD-47E6-B9D1-9D7E461A7BD1}" type="datetimeFigureOut">
              <a:rPr lang="ar-IQ" smtClean="0"/>
              <a:pPr/>
              <a:t>19/03/1439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F2A9D9C-F489-419B-8846-5358A28710F8}"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3200" dirty="0" smtClean="0"/>
              <a:t>“Ode to the West Wind” Shelley</a:t>
            </a:r>
            <a:endParaRPr lang="ar-IQ" sz="3200" dirty="0"/>
          </a:p>
        </p:txBody>
      </p:sp>
      <p:sp>
        <p:nvSpPr>
          <p:cNvPr id="3" name="عنوان فرعي 2"/>
          <p:cNvSpPr>
            <a:spLocks noGrp="1"/>
          </p:cNvSpPr>
          <p:nvPr>
            <p:ph type="subTitle" idx="1"/>
          </p:nvPr>
        </p:nvSpPr>
        <p:spPr/>
        <p:txBody>
          <a:bodyPr/>
          <a:lstStyle/>
          <a:p>
            <a:pPr algn="just" rtl="0"/>
            <a:r>
              <a:rPr lang="en-US" dirty="0" smtClean="0"/>
              <a:t>Title:</a:t>
            </a:r>
            <a:r>
              <a:rPr lang="en-US" sz="1800" dirty="0" smtClean="0"/>
              <a:t> Elemental phenomena such as the wind are often used by the Romantic Poets as symbols to reflect the spirit of the age . Traditionally , the wind is associated with the Holy Spirit that came to the Apostles as a mighty wind . It is associated with some unrestrained power , with freedom and inspiration.</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t>Form</a:t>
            </a:r>
            <a:endParaRPr lang="ar-IQ" dirty="0"/>
          </a:p>
        </p:txBody>
      </p:sp>
      <p:sp>
        <p:nvSpPr>
          <p:cNvPr id="3" name="عنصر نائب للمحتوى 2"/>
          <p:cNvSpPr>
            <a:spLocks noGrp="1"/>
          </p:cNvSpPr>
          <p:nvPr>
            <p:ph idx="1"/>
          </p:nvPr>
        </p:nvSpPr>
        <p:spPr/>
        <p:txBody>
          <a:bodyPr/>
          <a:lstStyle/>
          <a:p>
            <a:endParaRPr lang="ar-IQ" sz="1800" dirty="0" smtClean="0"/>
          </a:p>
          <a:p>
            <a:pPr algn="just" rtl="0"/>
            <a:r>
              <a:rPr lang="en-US" sz="1800" dirty="0" smtClean="0"/>
              <a:t>The poem is an ode , consistent in pattern . Each stanza is fourteen lines in length , using the rhyme scheme of </a:t>
            </a:r>
            <a:r>
              <a:rPr lang="en-US" sz="1800" b="1" dirty="0" err="1" smtClean="0"/>
              <a:t>ababcbcdcdedee</a:t>
            </a:r>
            <a:r>
              <a:rPr lang="en-US" sz="1800" b="1" dirty="0" smtClean="0"/>
              <a:t>  . This is called </a:t>
            </a:r>
            <a:r>
              <a:rPr lang="en-US" sz="1800" b="1" dirty="0" err="1" smtClean="0"/>
              <a:t>terza</a:t>
            </a:r>
            <a:r>
              <a:rPr lang="en-US" sz="1800" b="1" dirty="0" smtClean="0"/>
              <a:t> </a:t>
            </a:r>
            <a:r>
              <a:rPr lang="en-US" sz="1800" b="1" dirty="0" err="1" smtClean="0"/>
              <a:t>rima</a:t>
            </a:r>
            <a:r>
              <a:rPr lang="en-US" sz="1800" b="1" dirty="0" smtClean="0"/>
              <a:t> used by the Italian poet, Dante.                                                                                                       </a:t>
            </a:r>
            <a:endParaRPr lang="ar-IQ"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Stanza 1</a:t>
            </a:r>
            <a:endParaRPr lang="ar-IQ" dirty="0"/>
          </a:p>
        </p:txBody>
      </p:sp>
      <p:sp>
        <p:nvSpPr>
          <p:cNvPr id="3" name="عنصر نائب للمحتوى 2"/>
          <p:cNvSpPr>
            <a:spLocks noGrp="1"/>
          </p:cNvSpPr>
          <p:nvPr>
            <p:ph idx="1"/>
          </p:nvPr>
        </p:nvSpPr>
        <p:spPr/>
        <p:txBody>
          <a:bodyPr>
            <a:normAutofit/>
          </a:bodyPr>
          <a:lstStyle/>
          <a:p>
            <a:pPr algn="just" rtl="0"/>
            <a:r>
              <a:rPr lang="en-US" sz="1800" dirty="0" smtClean="0"/>
              <a:t>This stanza describes the activities of the west wind on land. The poet addresses the west wind (</a:t>
            </a:r>
            <a:r>
              <a:rPr lang="en-US" sz="1800" b="1" dirty="0" smtClean="0"/>
              <a:t>apostrophe)</a:t>
            </a:r>
            <a:r>
              <a:rPr lang="en-US" sz="1800" dirty="0" smtClean="0"/>
              <a:t> as a living personality who can hear him. He also personifies autumn and describes the west wind as the “breath” of autumn. What he means is that the west wind is the omnipresent spirit of autumn . The west wind is invisible but its power over the dead leaves can clearly be seen. The west wind drives the dead leaves before it just as a magician who drives away a ghost by his approach. The withered leaves are described as yellow , black , pale and hectic red (indicative of fever and decay).  There are heaps of them and they seem to be afflicted with some disease.                                                                                                 </a:t>
            </a:r>
            <a:endParaRPr lang="ar-IQ"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Stanza 1</a:t>
            </a:r>
            <a:endParaRPr lang="ar-IQ" dirty="0"/>
          </a:p>
        </p:txBody>
      </p:sp>
      <p:sp>
        <p:nvSpPr>
          <p:cNvPr id="3" name="عنصر نائب للمحتوى 2"/>
          <p:cNvSpPr>
            <a:spLocks noGrp="1"/>
          </p:cNvSpPr>
          <p:nvPr>
            <p:ph idx="1"/>
          </p:nvPr>
        </p:nvSpPr>
        <p:spPr/>
        <p:txBody>
          <a:bodyPr/>
          <a:lstStyle/>
          <a:p>
            <a:pPr algn="just" rtl="0"/>
            <a:r>
              <a:rPr lang="en-US" sz="1800" dirty="0" smtClean="0"/>
              <a:t>The west wind conveys the winged seeds to their dark beds where they remain lying ,</a:t>
            </a:r>
            <a:r>
              <a:rPr lang="en-US" sz="1800" b="1" dirty="0" smtClean="0"/>
              <a:t>like dead bodies in their graves, </a:t>
            </a:r>
            <a:r>
              <a:rPr lang="en-US" sz="1800" dirty="0" smtClean="0"/>
              <a:t> till the coming of spring. When it is spring , </a:t>
            </a:r>
            <a:r>
              <a:rPr lang="en-US" sz="1800" b="1" dirty="0" smtClean="0"/>
              <a:t>Azure , sister of spring ,</a:t>
            </a:r>
            <a:r>
              <a:rPr lang="en-US" sz="1800" dirty="0" smtClean="0"/>
              <a:t> will blow her clarion over the dreaming earth and fill plain </a:t>
            </a:r>
            <a:r>
              <a:rPr lang="ar-IQ" sz="1800" dirty="0" smtClean="0"/>
              <a:t> </a:t>
            </a:r>
            <a:r>
              <a:rPr lang="ar-IQ" sz="1800" b="1" dirty="0" smtClean="0"/>
              <a:t>  </a:t>
            </a:r>
          </a:p>
          <a:p>
            <a:pPr algn="just" rtl="0"/>
            <a:r>
              <a:rPr lang="en-US" sz="1800" dirty="0" smtClean="0"/>
              <a:t>and  hill with living hues and </a:t>
            </a:r>
            <a:r>
              <a:rPr lang="en-US" sz="1800" dirty="0" err="1" smtClean="0"/>
              <a:t>colours</a:t>
            </a:r>
            <a:r>
              <a:rPr lang="en-US" sz="1800" dirty="0" smtClean="0"/>
              <a:t>( </a:t>
            </a:r>
            <a:r>
              <a:rPr lang="en-US" sz="1800" b="1" dirty="0" smtClean="0"/>
              <a:t>driving sweet buds like flocks to feed in air). </a:t>
            </a:r>
            <a:r>
              <a:rPr lang="en-US" sz="1800" dirty="0" smtClean="0"/>
              <a:t>The poet employs </a:t>
            </a:r>
            <a:r>
              <a:rPr lang="en-US" sz="1800" b="1" dirty="0" smtClean="0"/>
              <a:t>metaphor</a:t>
            </a:r>
            <a:r>
              <a:rPr lang="en-US" sz="1800" dirty="0" smtClean="0"/>
              <a:t> when he describes how spring drives buds out of seeds to feed them in the open air </a:t>
            </a:r>
            <a:r>
              <a:rPr lang="en-US" sz="1800" b="1" dirty="0" smtClean="0"/>
              <a:t>,just as a shepherd who takes his flock of sheep to feed in field . </a:t>
            </a:r>
            <a:r>
              <a:rPr lang="en-US" sz="1800" dirty="0" smtClean="0"/>
              <a:t>Spring is described as the sister of </a:t>
            </a:r>
            <a:r>
              <a:rPr lang="en-US" sz="1800" b="1" dirty="0" smtClean="0"/>
              <a:t>Autumn and of the west </a:t>
            </a:r>
            <a:r>
              <a:rPr lang="ar-IQ" sz="1800" b="1" dirty="0" smtClean="0"/>
              <a:t>  </a:t>
            </a:r>
            <a:r>
              <a:rPr lang="en-US" sz="1800" b="1" dirty="0" smtClean="0"/>
              <a:t>wind. But while Autumn is dull and gloomy , Spring is marked by light breeze and blue sky ( contrast ).  </a:t>
            </a:r>
            <a:r>
              <a:rPr lang="en-US" sz="1800" dirty="0" smtClean="0"/>
              <a:t>As the west wind is blowing everywhere , the poet addresses it as “</a:t>
            </a:r>
            <a:r>
              <a:rPr lang="en-US" sz="1800" b="1" dirty="0" smtClean="0"/>
              <a:t>destroyer &amp;Preserver” (Paradox).                                                                                                          </a:t>
            </a:r>
            <a:endParaRPr lang="ar-IQ"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Stanza 4</a:t>
            </a:r>
            <a:endParaRPr lang="ar-IQ" dirty="0"/>
          </a:p>
        </p:txBody>
      </p:sp>
      <p:sp>
        <p:nvSpPr>
          <p:cNvPr id="3" name="عنصر نائب للمحتوى 2"/>
          <p:cNvSpPr>
            <a:spLocks noGrp="1"/>
          </p:cNvSpPr>
          <p:nvPr>
            <p:ph idx="1"/>
          </p:nvPr>
        </p:nvSpPr>
        <p:spPr/>
        <p:txBody>
          <a:bodyPr>
            <a:normAutofit/>
          </a:bodyPr>
          <a:lstStyle/>
          <a:p>
            <a:pPr algn="just" rtl="0"/>
            <a:r>
              <a:rPr lang="en-US" sz="1800" dirty="0" smtClean="0"/>
              <a:t>In this stanza , the poet establishes a connection between himself and the west wind. He wishes that he were a </a:t>
            </a:r>
            <a:r>
              <a:rPr lang="en-US" sz="1800" b="1" dirty="0" smtClean="0"/>
              <a:t>dead leaf , a swift cloud or a wave of the ocean </a:t>
            </a:r>
            <a:r>
              <a:rPr lang="en-US" sz="1800" dirty="0" smtClean="0"/>
              <a:t> to be carried away by the west wind. He feels a strong desire to taste the strength  of the west wind . It is uncontrollable . It enjoys unlimited freedom . The poet too has a sense of freedom though he is not as free as the west wind . He recalls his boyhood when he could surpass the west wind in speed and how he used to accompany it in its wonderings over heaven (hyperbole ). But now he has lost his </a:t>
            </a:r>
            <a:r>
              <a:rPr lang="ar-IQ" sz="1800" dirty="0" smtClean="0"/>
              <a:t> </a:t>
            </a:r>
            <a:r>
              <a:rPr lang="en-US" sz="1800" dirty="0" smtClean="0"/>
              <a:t>youthful vigor an d he is in need of a help . He appeals to the west wind to lift him as a leaf , a cloud or a wave because he has greatly suffered . He is bleeding on the thorns of life helplessly (metaphor ). Under the weight of hours (time or years ) , he feels crushed and he  is in pains. Once he , too, was wild and uncontrollable and swift as the west wind but now he feels bent an d oppressed by miseries of life (contrast ). </a:t>
            </a:r>
            <a:endParaRPr lang="ar-IQ"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r>
              <a:rPr lang="en-US" dirty="0" smtClean="0"/>
              <a:t>Stanza 5</a:t>
            </a:r>
            <a:endParaRPr lang="ar-IQ" dirty="0"/>
          </a:p>
        </p:txBody>
      </p:sp>
      <p:sp>
        <p:nvSpPr>
          <p:cNvPr id="3" name="عنصر نائب للمحتوى 2"/>
          <p:cNvSpPr>
            <a:spLocks noGrp="1"/>
          </p:cNvSpPr>
          <p:nvPr>
            <p:ph idx="1"/>
          </p:nvPr>
        </p:nvSpPr>
        <p:spPr/>
        <p:txBody>
          <a:bodyPr/>
          <a:lstStyle/>
          <a:p>
            <a:pPr algn="just" rtl="0"/>
            <a:r>
              <a:rPr lang="en-US" sz="1800" dirty="0" smtClean="0"/>
              <a:t>The poet appeals to the west wind to treat him as a lyre and to blow on him as it blows on the forest .Like  the forest , he too is passing through the autumn of his life (metaphor). The west wind blowing on him and on the forest will produce a sad but sweet music . He appeals to the west wind to become his spirit because there is much in common between him and the west wind . He seeks a union with </a:t>
            </a:r>
            <a:r>
              <a:rPr lang="ar-IQ" sz="1800" dirty="0" smtClean="0"/>
              <a:t> </a:t>
            </a:r>
            <a:r>
              <a:rPr lang="en-US" sz="1800" dirty="0" smtClean="0"/>
              <a:t>the forceful or fierce spirit of the west wind . He asks the west wind to scatter his dead thoughts compared to withered leaves (simile ) over the universe in order </a:t>
            </a:r>
            <a:r>
              <a:rPr lang="ar-IQ" sz="1800" dirty="0" smtClean="0"/>
              <a:t> </a:t>
            </a:r>
            <a:r>
              <a:rPr lang="en-US" sz="1800" dirty="0" smtClean="0"/>
              <a:t>that these thoughts may bring about a new period in human history . He would like the west wind to broadcast over the whole world his prophecy about the coming of the “ Golden Age “.Just as winter is surely followed  in a natural course by spring , similarly misery and evil will be followed by an era of perfect happiness and beauty .                                                                                                                                </a:t>
            </a:r>
            <a:endParaRPr lang="ar-IQ"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t>Stanza 5</a:t>
            </a:r>
            <a:endParaRPr lang="ar-IQ" dirty="0"/>
          </a:p>
        </p:txBody>
      </p:sp>
      <p:sp>
        <p:nvSpPr>
          <p:cNvPr id="3" name="عنصر نائب للمحتوى 2"/>
          <p:cNvSpPr>
            <a:spLocks noGrp="1"/>
          </p:cNvSpPr>
          <p:nvPr>
            <p:ph idx="1"/>
          </p:nvPr>
        </p:nvSpPr>
        <p:spPr/>
        <p:txBody>
          <a:bodyPr/>
          <a:lstStyle/>
          <a:p>
            <a:pPr algn="just" rtl="0"/>
            <a:r>
              <a:rPr lang="en-US" sz="1800" dirty="0" smtClean="0"/>
              <a:t>The stanza reveals Shelley’s revolutionary ideas . He wanted a revolution to sweep away old ways of life and bring about a  change . Just as few sparks from a hearth may cause a fire somewhere , the magic of his words may bring about a revolution in the world.                                                                                                                            </a:t>
            </a:r>
            <a:endParaRPr lang="ar-IQ" sz="1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866</Words>
  <Application>Microsoft Office PowerPoint</Application>
  <PresentationFormat>عرض على الشاشة (3:4)‏</PresentationFormat>
  <Paragraphs>16</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“Ode to the West Wind” Shelley</vt:lpstr>
      <vt:lpstr>Form</vt:lpstr>
      <vt:lpstr>Stanza 1</vt:lpstr>
      <vt:lpstr>Stanza 1</vt:lpstr>
      <vt:lpstr>Stanza 4</vt:lpstr>
      <vt:lpstr>Stanza 5</vt:lpstr>
      <vt:lpstr>Stanza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“Ode to the West Wind” Shelley</dc:title>
  <dc:creator>dijla 2014</dc:creator>
  <cp:lastModifiedBy>aiad</cp:lastModifiedBy>
  <cp:revision>17</cp:revision>
  <dcterms:created xsi:type="dcterms:W3CDTF">2017-02-19T11:42:18Z</dcterms:created>
  <dcterms:modified xsi:type="dcterms:W3CDTF">2017-12-07T06:05:14Z</dcterms:modified>
</cp:coreProperties>
</file>